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isWw5AgrCpxBYL1gKy6h1blTKd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32" d="100"/>
          <a:sy n="32" d="100"/>
        </p:scale>
        <p:origin x="14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68880" y="3591562"/>
            <a:ext cx="27980640" cy="76403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114800" y="11526522"/>
            <a:ext cx="24688800" cy="529843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14" name="Google Shape;14;p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497059" y="-1391919"/>
            <a:ext cx="13924282" cy="283921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7807306" y="6918326"/>
            <a:ext cx="18597882" cy="70980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405506" y="26036"/>
            <a:ext cx="18597882" cy="208826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245997" y="5471167"/>
            <a:ext cx="28392120" cy="912875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245997" y="14686287"/>
            <a:ext cx="28392120" cy="4800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88888"/>
              </a:buClr>
              <a:buSzPts val="6400"/>
              <a:buNone/>
              <a:defRPr sz="6400">
                <a:solidFill>
                  <a:srgbClr val="888888"/>
                </a:solidFill>
              </a:defRPr>
            </a:lvl2pPr>
            <a:lvl3pPr marL="1371600" lvl="2" indent="-228600" algn="l">
              <a:lnSpc>
                <a:spcPct val="90000"/>
              </a:lnSpc>
              <a:spcBef>
                <a:spcPts val="1600"/>
              </a:spcBef>
              <a:spcAft>
                <a:spcPts val="0"/>
              </a:spcAft>
              <a:buClr>
                <a:srgbClr val="888888"/>
              </a:buClr>
              <a:buSzPts val="5760"/>
              <a:buNone/>
              <a:defRPr sz="5760">
                <a:solidFill>
                  <a:srgbClr val="888888"/>
                </a:solidFill>
              </a:defRPr>
            </a:lvl3pPr>
            <a:lvl4pPr marL="1828800" lvl="3" indent="-228600" algn="l">
              <a:lnSpc>
                <a:spcPct val="90000"/>
              </a:lnSpc>
              <a:spcBef>
                <a:spcPts val="1600"/>
              </a:spcBef>
              <a:spcAft>
                <a:spcPts val="0"/>
              </a:spcAft>
              <a:buClr>
                <a:srgbClr val="888888"/>
              </a:buClr>
              <a:buSzPts val="5120"/>
              <a:buNone/>
              <a:defRPr sz="5120">
                <a:solidFill>
                  <a:srgbClr val="888888"/>
                </a:solidFill>
              </a:defRPr>
            </a:lvl4pPr>
            <a:lvl5pPr marL="2286000" lvl="4" indent="-228600" algn="l">
              <a:lnSpc>
                <a:spcPct val="90000"/>
              </a:lnSpc>
              <a:spcBef>
                <a:spcPts val="1600"/>
              </a:spcBef>
              <a:spcAft>
                <a:spcPts val="0"/>
              </a:spcAft>
              <a:buClr>
                <a:srgbClr val="888888"/>
              </a:buClr>
              <a:buSzPts val="5120"/>
              <a:buNone/>
              <a:defRPr sz="5120">
                <a:solidFill>
                  <a:srgbClr val="888888"/>
                </a:solidFill>
              </a:defRPr>
            </a:lvl5pPr>
            <a:lvl6pPr marL="2743200" lvl="5" indent="-228600" algn="l">
              <a:lnSpc>
                <a:spcPct val="90000"/>
              </a:lnSpc>
              <a:spcBef>
                <a:spcPts val="1600"/>
              </a:spcBef>
              <a:spcAft>
                <a:spcPts val="0"/>
              </a:spcAft>
              <a:buClr>
                <a:srgbClr val="888888"/>
              </a:buClr>
              <a:buSzPts val="5120"/>
              <a:buNone/>
              <a:defRPr sz="5120">
                <a:solidFill>
                  <a:srgbClr val="888888"/>
                </a:solidFill>
              </a:defRPr>
            </a:lvl6pPr>
            <a:lvl7pPr marL="3200400" lvl="6" indent="-228600" algn="l">
              <a:lnSpc>
                <a:spcPct val="90000"/>
              </a:lnSpc>
              <a:spcBef>
                <a:spcPts val="1600"/>
              </a:spcBef>
              <a:spcAft>
                <a:spcPts val="0"/>
              </a:spcAft>
              <a:buClr>
                <a:srgbClr val="888888"/>
              </a:buClr>
              <a:buSzPts val="5120"/>
              <a:buNone/>
              <a:defRPr sz="5120">
                <a:solidFill>
                  <a:srgbClr val="888888"/>
                </a:solidFill>
              </a:defRPr>
            </a:lvl7pPr>
            <a:lvl8pPr marL="3657600" lvl="7" indent="-228600" algn="l">
              <a:lnSpc>
                <a:spcPct val="90000"/>
              </a:lnSpc>
              <a:spcBef>
                <a:spcPts val="1600"/>
              </a:spcBef>
              <a:spcAft>
                <a:spcPts val="0"/>
              </a:spcAft>
              <a:buClr>
                <a:srgbClr val="888888"/>
              </a:buClr>
              <a:buSzPts val="5120"/>
              <a:buNone/>
              <a:defRPr sz="5120">
                <a:solidFill>
                  <a:srgbClr val="888888"/>
                </a:solidFill>
              </a:defRPr>
            </a:lvl8pPr>
            <a:lvl9pPr marL="4114800" lvl="8" indent="-228600" algn="l">
              <a:lnSpc>
                <a:spcPct val="90000"/>
              </a:lnSpc>
              <a:spcBef>
                <a:spcPts val="1600"/>
              </a:spcBef>
              <a:spcAft>
                <a:spcPts val="0"/>
              </a:spcAft>
              <a:buClr>
                <a:srgbClr val="888888"/>
              </a:buClr>
              <a:buSzPts val="5120"/>
              <a:buNone/>
              <a:defRPr sz="5120">
                <a:solidFill>
                  <a:srgbClr val="888888"/>
                </a:solidFill>
              </a:defRPr>
            </a:lvl9pPr>
          </a:lstStyle>
          <a:p>
            <a:endParaRPr/>
          </a:p>
        </p:txBody>
      </p:sp>
      <p:sp>
        <p:nvSpPr>
          <p:cNvPr id="26" name="Google Shape;26;p5"/>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2631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66649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67428"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267431" y="5379722"/>
            <a:ext cx="13926024"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39" name="Google Shape;39;p7"/>
          <p:cNvSpPr txBox="1">
            <a:spLocks noGrp="1"/>
          </p:cNvSpPr>
          <p:nvPr>
            <p:ph type="body" idx="2"/>
          </p:nvPr>
        </p:nvSpPr>
        <p:spPr>
          <a:xfrm>
            <a:off x="2267431" y="8016240"/>
            <a:ext cx="13926024"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6664942" y="5379722"/>
            <a:ext cx="13994608"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1" name="Google Shape;41;p7"/>
          <p:cNvSpPr txBox="1">
            <a:spLocks noGrp="1"/>
          </p:cNvSpPr>
          <p:nvPr>
            <p:ph type="body" idx="4"/>
          </p:nvPr>
        </p:nvSpPr>
        <p:spPr>
          <a:xfrm>
            <a:off x="16664942" y="8016240"/>
            <a:ext cx="13994608"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3994608" y="3159765"/>
            <a:ext cx="16664940" cy="15595600"/>
          </a:xfrm>
          <a:prstGeom prst="rect">
            <a:avLst/>
          </a:prstGeom>
          <a:noFill/>
          <a:ln>
            <a:noFill/>
          </a:ln>
        </p:spPr>
        <p:txBody>
          <a:bodyPr spcFirstLastPara="1" wrap="square" lIns="91425" tIns="45700" rIns="91425" bIns="45700" anchor="t" anchorCtr="0">
            <a:norm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57" name="Google Shape;57;p10"/>
          <p:cNvSpPr txBox="1">
            <a:spLocks noGrp="1"/>
          </p:cNvSpPr>
          <p:nvPr>
            <p:ph type="body" idx="2"/>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58" name="Google Shape;58;p1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3994608" y="3159765"/>
            <a:ext cx="16664940" cy="15595600"/>
          </a:xfrm>
          <a:prstGeom prst="rect">
            <a:avLst/>
          </a:prstGeom>
          <a:noFill/>
          <a:ln>
            <a:noFill/>
          </a:ln>
        </p:spPr>
      </p:sp>
      <p:sp>
        <p:nvSpPr>
          <p:cNvPr id="64" name="Google Shape;64;p11"/>
          <p:cNvSpPr txBox="1">
            <a:spLocks noGrp="1"/>
          </p:cNvSpPr>
          <p:nvPr>
            <p:ph type="body" idx="1"/>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5" name="Google Shape;65;p11"/>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88888"/>
                </a:solidFill>
                <a:latin typeface="Calibri"/>
                <a:ea typeface="Calibri"/>
                <a:cs typeface="Calibri"/>
                <a:sym typeface="Calibri"/>
              </a:defRPr>
            </a:lvl1pPr>
            <a:lvl2pPr marL="0" marR="0" lvl="1" indent="0" algn="r" rtl="0">
              <a:spcBef>
                <a:spcPts val="0"/>
              </a:spcBef>
              <a:buNone/>
              <a:defRPr sz="3840" b="0" i="0" u="none" strike="noStrike" cap="none">
                <a:solidFill>
                  <a:srgbClr val="888888"/>
                </a:solidFill>
                <a:latin typeface="Calibri"/>
                <a:ea typeface="Calibri"/>
                <a:cs typeface="Calibri"/>
                <a:sym typeface="Calibri"/>
              </a:defRPr>
            </a:lvl2pPr>
            <a:lvl3pPr marL="0" marR="0" lvl="2" indent="0" algn="r" rtl="0">
              <a:spcBef>
                <a:spcPts val="0"/>
              </a:spcBef>
              <a:buNone/>
              <a:defRPr sz="3840" b="0" i="0" u="none" strike="noStrike" cap="none">
                <a:solidFill>
                  <a:srgbClr val="888888"/>
                </a:solidFill>
                <a:latin typeface="Calibri"/>
                <a:ea typeface="Calibri"/>
                <a:cs typeface="Calibri"/>
                <a:sym typeface="Calibri"/>
              </a:defRPr>
            </a:lvl3pPr>
            <a:lvl4pPr marL="0" marR="0" lvl="3" indent="0" algn="r" rtl="0">
              <a:spcBef>
                <a:spcPts val="0"/>
              </a:spcBef>
              <a:buNone/>
              <a:defRPr sz="3840" b="0" i="0" u="none" strike="noStrike" cap="none">
                <a:solidFill>
                  <a:srgbClr val="888888"/>
                </a:solidFill>
                <a:latin typeface="Calibri"/>
                <a:ea typeface="Calibri"/>
                <a:cs typeface="Calibri"/>
                <a:sym typeface="Calibri"/>
              </a:defRPr>
            </a:lvl4pPr>
            <a:lvl5pPr marL="0" marR="0" lvl="4" indent="0" algn="r" rtl="0">
              <a:spcBef>
                <a:spcPts val="0"/>
              </a:spcBef>
              <a:buNone/>
              <a:defRPr sz="3840" b="0" i="0" u="none" strike="noStrike" cap="none">
                <a:solidFill>
                  <a:srgbClr val="888888"/>
                </a:solidFill>
                <a:latin typeface="Calibri"/>
                <a:ea typeface="Calibri"/>
                <a:cs typeface="Calibri"/>
                <a:sym typeface="Calibri"/>
              </a:defRPr>
            </a:lvl5pPr>
            <a:lvl6pPr marL="0" marR="0" lvl="5" indent="0" algn="r" rtl="0">
              <a:spcBef>
                <a:spcPts val="0"/>
              </a:spcBef>
              <a:buNone/>
              <a:defRPr sz="3840" b="0" i="0" u="none" strike="noStrike" cap="none">
                <a:solidFill>
                  <a:srgbClr val="888888"/>
                </a:solidFill>
                <a:latin typeface="Calibri"/>
                <a:ea typeface="Calibri"/>
                <a:cs typeface="Calibri"/>
                <a:sym typeface="Calibri"/>
              </a:defRPr>
            </a:lvl6pPr>
            <a:lvl7pPr marL="0" marR="0" lvl="6" indent="0" algn="r" rtl="0">
              <a:spcBef>
                <a:spcPts val="0"/>
              </a:spcBef>
              <a:buNone/>
              <a:defRPr sz="3840" b="0" i="0" u="none" strike="noStrike" cap="none">
                <a:solidFill>
                  <a:srgbClr val="888888"/>
                </a:solidFill>
                <a:latin typeface="Calibri"/>
                <a:ea typeface="Calibri"/>
                <a:cs typeface="Calibri"/>
                <a:sym typeface="Calibri"/>
              </a:defRPr>
            </a:lvl7pPr>
            <a:lvl8pPr marL="0" marR="0" lvl="7" indent="0" algn="r" rtl="0">
              <a:spcBef>
                <a:spcPts val="0"/>
              </a:spcBef>
              <a:buNone/>
              <a:defRPr sz="3840" b="0" i="0" u="none" strike="noStrike" cap="none">
                <a:solidFill>
                  <a:srgbClr val="888888"/>
                </a:solidFill>
                <a:latin typeface="Calibri"/>
                <a:ea typeface="Calibri"/>
                <a:cs typeface="Calibri"/>
                <a:sym typeface="Calibri"/>
              </a:defRPr>
            </a:lvl8pPr>
            <a:lvl9pPr marL="0" marR="0" lvl="8" indent="0" algn="r" rtl="0">
              <a:spcBef>
                <a:spcPts val="0"/>
              </a:spcBef>
              <a:buNone/>
              <a:defRPr sz="38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6981532" y="11064632"/>
            <a:ext cx="7315200" cy="286228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400"/>
              <a:buFont typeface="Arial"/>
              <a:buChar char="•"/>
            </a:pPr>
            <a:r>
              <a:rPr lang="en-US" sz="2800" dirty="0">
                <a:latin typeface="Open Sans"/>
                <a:ea typeface="Open Sans"/>
                <a:cs typeface="Open Sans"/>
                <a:sym typeface="Open Sans"/>
              </a:rPr>
              <a:t>GitHub.com</a:t>
            </a:r>
            <a:endParaRPr sz="2800" dirty="0"/>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Code.VisualStudio.com</a:t>
            </a:r>
            <a:endParaRPr sz="2800" b="0" i="0" u="none" strike="noStrike" cap="none" dirty="0">
              <a:solidFill>
                <a:srgbClr val="000000"/>
              </a:solidFill>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GitHub.com/</a:t>
            </a:r>
            <a:r>
              <a:rPr lang="en-US" sz="2800" dirty="0" err="1">
                <a:latin typeface="Open Sans"/>
                <a:ea typeface="Open Sans"/>
                <a:cs typeface="Open Sans"/>
                <a:sym typeface="Open Sans"/>
              </a:rPr>
              <a:t>CodeSpaces</a:t>
            </a:r>
            <a:endParaRPr sz="2800" dirty="0"/>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AWS.Amazon.com/Educate</a:t>
            </a: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Edu.Google.com</a:t>
            </a:r>
            <a:endParaRPr sz="2800" dirty="0"/>
          </a:p>
        </p:txBody>
      </p:sp>
      <p:sp>
        <p:nvSpPr>
          <p:cNvPr id="85" name="Google Shape;85;p1"/>
          <p:cNvSpPr txBox="1"/>
          <p:nvPr/>
        </p:nvSpPr>
        <p:spPr>
          <a:xfrm>
            <a:off x="16971815" y="2785653"/>
            <a:ext cx="7315200" cy="78482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chemeClr val="dk1"/>
                </a:solidFill>
                <a:latin typeface="Calibri"/>
                <a:ea typeface="Calibri"/>
                <a:cs typeface="Calibri"/>
                <a:sym typeface="Calibri"/>
              </a:rPr>
              <a:t>Suggestions from the HPC Mentors include:</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457200" marR="0" lvl="0" indent="-457200" algn="l" rtl="0">
              <a:spcBef>
                <a:spcPts val="0"/>
              </a:spcBef>
              <a:spcAft>
                <a:spcPts val="0"/>
              </a:spcAft>
              <a:buAutoNum type="arabicPeriod"/>
            </a:pPr>
            <a:r>
              <a:rPr lang="en-US" sz="2800" dirty="0">
                <a:solidFill>
                  <a:schemeClr val="dk1"/>
                </a:solidFill>
                <a:latin typeface="Calibri"/>
                <a:ea typeface="Calibri"/>
                <a:cs typeface="Calibri"/>
                <a:sym typeface="Calibri"/>
              </a:rPr>
              <a:t>For Computer Engineering students, learn to set up a cluster for use by others</a:t>
            </a:r>
          </a:p>
          <a:p>
            <a:pPr marL="457200" marR="0" lvl="0" indent="-457200" algn="l" rtl="0">
              <a:spcBef>
                <a:spcPts val="0"/>
              </a:spcBef>
              <a:spcAft>
                <a:spcPts val="0"/>
              </a:spcAft>
              <a:buAutoNum type="arabicPeriod"/>
            </a:pPr>
            <a:r>
              <a:rPr lang="en-US" sz="2800" dirty="0">
                <a:solidFill>
                  <a:schemeClr val="dk1"/>
                </a:solidFill>
                <a:latin typeface="Calibri"/>
                <a:ea typeface="Calibri"/>
                <a:cs typeface="Calibri"/>
                <a:sym typeface="Calibri"/>
              </a:rPr>
              <a:t>Have students learn the environment of a cluster, including how to navigate such as the resource scheduler and types of resources that are available to the user</a:t>
            </a:r>
          </a:p>
          <a:p>
            <a:pPr marL="457200" indent="-457200">
              <a:buFont typeface="Arial"/>
              <a:buAutoNum type="arabicPeriod"/>
            </a:pPr>
            <a:r>
              <a:rPr lang="en-US" sz="2800" dirty="0">
                <a:solidFill>
                  <a:schemeClr val="dk1"/>
                </a:solidFill>
                <a:latin typeface="Calibri"/>
                <a:ea typeface="Calibri"/>
                <a:cs typeface="Calibri"/>
                <a:sym typeface="Calibri"/>
              </a:rPr>
              <a:t>Have the students learn to compile programs for running on High Performance Computing hardware</a:t>
            </a:r>
          </a:p>
          <a:p>
            <a:pPr marL="457200" marR="0" lvl="0" indent="-457200" algn="l" rtl="0">
              <a:spcBef>
                <a:spcPts val="0"/>
              </a:spcBef>
              <a:spcAft>
                <a:spcPts val="0"/>
              </a:spcAft>
              <a:buAutoNum type="arabicPeriod"/>
            </a:pPr>
            <a:r>
              <a:rPr lang="en-US" sz="2800" b="0" i="0" u="none" strike="noStrike" cap="none" dirty="0">
                <a:solidFill>
                  <a:schemeClr val="dk1"/>
                </a:solidFill>
                <a:latin typeface="Calibri"/>
                <a:ea typeface="Calibri"/>
                <a:cs typeface="Calibri"/>
                <a:sym typeface="Calibri"/>
              </a:rPr>
              <a:t>Learn </a:t>
            </a:r>
            <a:r>
              <a:rPr lang="en-US" sz="2800" dirty="0">
                <a:solidFill>
                  <a:schemeClr val="dk1"/>
                </a:solidFill>
                <a:latin typeface="Calibri"/>
                <a:ea typeface="Calibri"/>
                <a:cs typeface="Calibri"/>
                <a:sym typeface="Calibri"/>
              </a:rPr>
              <a:t>how to troubleshoot compiling and linking errors that arise when preparing an application for use on High Performance Computing hardware</a:t>
            </a:r>
          </a:p>
          <a:p>
            <a:pPr marL="457200" marR="0" lvl="0" indent="-457200" algn="l" rtl="0">
              <a:spcBef>
                <a:spcPts val="0"/>
              </a:spcBef>
              <a:spcAft>
                <a:spcPts val="0"/>
              </a:spcAft>
              <a:buAutoNum type="arabicPeriod"/>
            </a:pPr>
            <a:r>
              <a:rPr lang="en-US" sz="2800" b="0" i="0" u="none" strike="noStrike" cap="none" dirty="0">
                <a:solidFill>
                  <a:schemeClr val="dk1"/>
                </a:solidFill>
                <a:latin typeface="Calibri"/>
                <a:ea typeface="Calibri"/>
                <a:cs typeface="Calibri"/>
                <a:sym typeface="Calibri"/>
              </a:rPr>
              <a:t>Once the application is </a:t>
            </a:r>
            <a:r>
              <a:rPr lang="en-US" sz="2800" dirty="0">
                <a:solidFill>
                  <a:schemeClr val="dk1"/>
                </a:solidFill>
                <a:latin typeface="Calibri"/>
                <a:ea typeface="Calibri"/>
                <a:cs typeface="Calibri"/>
                <a:sym typeface="Calibri"/>
              </a:rPr>
              <a:t>running, find out what “breaks” the application, and how to fix it</a:t>
            </a:r>
          </a:p>
          <a:p>
            <a:pPr marR="0" lvl="0" algn="l" rtl="0">
              <a:spcBef>
                <a:spcPts val="0"/>
              </a:spcBef>
              <a:spcAft>
                <a:spcPts val="0"/>
              </a:spcAft>
            </a:pPr>
            <a:endParaRPr lang="en-US" sz="2800" b="0" i="0" u="none" strike="noStrike" cap="none" dirty="0">
              <a:solidFill>
                <a:schemeClr val="dk1"/>
              </a:solidFill>
              <a:latin typeface="Calibri"/>
              <a:ea typeface="Calibri"/>
              <a:cs typeface="Calibri"/>
              <a:sym typeface="Calibri"/>
            </a:endParaRPr>
          </a:p>
        </p:txBody>
      </p:sp>
      <p:sp>
        <p:nvSpPr>
          <p:cNvPr id="86" name="Google Shape;86;p1"/>
          <p:cNvSpPr txBox="1"/>
          <p:nvPr/>
        </p:nvSpPr>
        <p:spPr>
          <a:xfrm>
            <a:off x="290920" y="2855828"/>
            <a:ext cx="7315200" cy="116646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rgbClr val="000000"/>
                </a:solidFill>
                <a:latin typeface="Open Sans"/>
                <a:ea typeface="Open Sans"/>
                <a:cs typeface="Open Sans"/>
                <a:sym typeface="Open Sans"/>
              </a:rPr>
              <a:t>The course that will introduce High Performance Computing concepts to freshmen will be Introduction to Electrical &amp; Computer Engineering (ECE 101). This course is a survey course meant to introduce freshmen to different concepts and tools that will be used in the curriculum and in industry after graduation.</a:t>
            </a:r>
          </a:p>
          <a:p>
            <a:pPr marL="0" marR="0" lvl="0" indent="0" algn="l" rtl="0">
              <a:spcBef>
                <a:spcPts val="0"/>
              </a:spcBef>
              <a:spcAft>
                <a:spcPts val="0"/>
              </a:spcAft>
              <a:buNone/>
            </a:pPr>
            <a:endParaRPr lang="en-US" sz="2800" dirty="0">
              <a:latin typeface="Open Sans"/>
              <a:ea typeface="Open Sans"/>
              <a:cs typeface="Open Sans"/>
              <a:sym typeface="Open Sans"/>
            </a:endParaRPr>
          </a:p>
          <a:p>
            <a:pPr marL="0" marR="0" lvl="0" indent="0" algn="l" rtl="0">
              <a:spcBef>
                <a:spcPts val="0"/>
              </a:spcBef>
              <a:spcAft>
                <a:spcPts val="0"/>
              </a:spcAft>
              <a:buNone/>
            </a:pPr>
            <a:r>
              <a:rPr lang="en-US" sz="2800" b="0" i="0" u="none" strike="noStrike" cap="none" dirty="0">
                <a:solidFill>
                  <a:schemeClr val="dk1"/>
                </a:solidFill>
                <a:latin typeface="Open Sans"/>
                <a:ea typeface="Open Sans"/>
                <a:cs typeface="Open Sans"/>
                <a:sym typeface="Open Sans"/>
              </a:rPr>
              <a:t>The proposed revised course description is:</a:t>
            </a:r>
          </a:p>
          <a:p>
            <a:pPr marL="0" marR="0" lvl="0" indent="0" algn="l" rtl="0">
              <a:spcBef>
                <a:spcPts val="0"/>
              </a:spcBef>
              <a:spcAft>
                <a:spcPts val="0"/>
              </a:spcAft>
              <a:buNone/>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ECE 101 – Introduction to Electrical &amp; Computer Engineering</a:t>
            </a:r>
          </a:p>
          <a:p>
            <a:r>
              <a:rPr lang="en-US" sz="2800" dirty="0">
                <a:latin typeface="Calibri" panose="020F0502020204030204" pitchFamily="34" charset="0"/>
                <a:ea typeface="Calibri" panose="020F0502020204030204" pitchFamily="34" charset="0"/>
                <a:cs typeface="Calibri" panose="020F0502020204030204" pitchFamily="34" charset="0"/>
              </a:rPr>
              <a:t>This course gives first year students a survey of the field of the electrical and computer engineering. Topics include the different subareas within the electrical and computer engineering field, professional careers for ECE students and the analytical tools that will be utilized throughout the curriculum. The course discusses the curriculum, the available technical electives, basic concepts that will be used in the course of study, and a brief history of computing from the abacus to supercomputers, and professional careers for ECE students.</a:t>
            </a:r>
          </a:p>
          <a:p>
            <a:pPr marL="0" marR="0" lvl="0" indent="0" algn="l" rtl="0">
              <a:spcBef>
                <a:spcPts val="0"/>
              </a:spcBef>
              <a:spcAft>
                <a:spcPts val="0"/>
              </a:spcAft>
              <a:buNone/>
            </a:pPr>
            <a:endParaRPr lang="en-US" sz="2400" dirty="0">
              <a:solidFill>
                <a:schemeClr val="dk1"/>
              </a:solidFill>
              <a:latin typeface="Open Sans"/>
              <a:ea typeface="Open Sans"/>
              <a:cs typeface="Open Sans"/>
              <a:sym typeface="Open Sans"/>
            </a:endParaRPr>
          </a:p>
        </p:txBody>
      </p:sp>
      <p:sp>
        <p:nvSpPr>
          <p:cNvPr id="87" name="Google Shape;87;p1"/>
          <p:cNvSpPr/>
          <p:nvPr/>
        </p:nvSpPr>
        <p:spPr>
          <a:xfrm>
            <a:off x="-28073" y="0"/>
            <a:ext cx="32974546" cy="1828800"/>
          </a:xfrm>
          <a:prstGeom prst="rect">
            <a:avLst/>
          </a:prstGeom>
          <a:solidFill>
            <a:srgbClr val="F2875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l" rtl="0">
              <a:spcBef>
                <a:spcPts val="0"/>
              </a:spcBef>
              <a:spcAft>
                <a:spcPts val="0"/>
              </a:spcAft>
              <a:buNone/>
            </a:pPr>
            <a:endParaRPr sz="5500" b="0" i="0" u="none" strike="noStrike" cap="none">
              <a:solidFill>
                <a:schemeClr val="lt1"/>
              </a:solidFill>
              <a:latin typeface="Calibri"/>
              <a:ea typeface="Calibri"/>
              <a:cs typeface="Calibri"/>
              <a:sym typeface="Calibri"/>
            </a:endParaRPr>
          </a:p>
        </p:txBody>
      </p:sp>
      <p:sp>
        <p:nvSpPr>
          <p:cNvPr id="88" name="Google Shape;88;p1"/>
          <p:cNvSpPr/>
          <p:nvPr/>
        </p:nvSpPr>
        <p:spPr>
          <a:xfrm>
            <a:off x="0" y="21328380"/>
            <a:ext cx="32918400" cy="617220"/>
          </a:xfrm>
          <a:prstGeom prst="rect">
            <a:avLst/>
          </a:prstGeom>
          <a:solidFill>
            <a:srgbClr val="F28753"/>
          </a:solidFill>
          <a:ln w="12700" cap="flat" cmpd="sng">
            <a:solidFill>
              <a:srgbClr val="454545"/>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r" rtl="0">
              <a:spcBef>
                <a:spcPts val="0"/>
              </a:spcBef>
              <a:spcAft>
                <a:spcPts val="0"/>
              </a:spcAft>
              <a:buNone/>
            </a:pPr>
            <a:r>
              <a:rPr lang="en-US" sz="2800" b="1">
                <a:solidFill>
                  <a:srgbClr val="FFFFFF"/>
                </a:solidFill>
                <a:latin typeface="Calibri"/>
                <a:ea typeface="Calibri"/>
                <a:cs typeface="Calibri"/>
                <a:sym typeface="Calibri"/>
              </a:rPr>
              <a:t> </a:t>
            </a:r>
            <a:r>
              <a:rPr lang="en-US" sz="2800" b="1">
                <a:solidFill>
                  <a:srgbClr val="454545"/>
                </a:solidFill>
                <a:latin typeface="Calibri"/>
                <a:ea typeface="Calibri"/>
                <a:cs typeface="Calibri"/>
                <a:sym typeface="Calibri"/>
              </a:rPr>
              <a:t>MORE INFORMATION → https://hackhpc.github.io/facultyhack-gateways23</a:t>
            </a:r>
            <a:r>
              <a:rPr lang="en-US" sz="2800">
                <a:solidFill>
                  <a:srgbClr val="FFFFFF"/>
                </a:solidFill>
                <a:latin typeface="Times New Roman"/>
                <a:ea typeface="Times New Roman"/>
                <a:cs typeface="Times New Roman"/>
                <a:sym typeface="Times New Roman"/>
              </a:rPr>
              <a:t>  </a:t>
            </a:r>
            <a:r>
              <a:rPr lang="en-US" sz="2800">
                <a:solidFill>
                  <a:srgbClr val="F28753"/>
                </a:solidFill>
                <a:latin typeface="Times New Roman"/>
                <a:ea typeface="Times New Roman"/>
                <a:cs typeface="Times New Roman"/>
                <a:sym typeface="Times New Roman"/>
              </a:rPr>
              <a:t>__</a:t>
            </a:r>
            <a:endParaRPr sz="2800" b="0" i="0" u="none" strike="noStrike" cap="none">
              <a:solidFill>
                <a:srgbClr val="F28753"/>
              </a:solidFill>
              <a:latin typeface="Times New Roman"/>
              <a:ea typeface="Times New Roman"/>
              <a:cs typeface="Times New Roman"/>
              <a:sym typeface="Times New Roman"/>
            </a:endParaRPr>
          </a:p>
        </p:txBody>
      </p:sp>
      <p:sp>
        <p:nvSpPr>
          <p:cNvPr id="89" name="Google Shape;89;p1"/>
          <p:cNvSpPr/>
          <p:nvPr/>
        </p:nvSpPr>
        <p:spPr>
          <a:xfrm>
            <a:off x="290920" y="2216996"/>
            <a:ext cx="7315200" cy="640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u="none" strike="noStrike" cap="none">
                <a:solidFill>
                  <a:schemeClr val="lt1"/>
                </a:solidFill>
                <a:latin typeface="Calibri"/>
                <a:ea typeface="Calibri"/>
                <a:cs typeface="Calibri"/>
                <a:sym typeface="Calibri"/>
              </a:rPr>
              <a:t>Revised Course Description</a:t>
            </a:r>
            <a:endParaRPr/>
          </a:p>
        </p:txBody>
      </p:sp>
      <p:sp>
        <p:nvSpPr>
          <p:cNvPr id="90" name="Google Shape;90;p1"/>
          <p:cNvSpPr/>
          <p:nvPr/>
        </p:nvSpPr>
        <p:spPr>
          <a:xfrm>
            <a:off x="290920" y="14907067"/>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Implementation Schedule</a:t>
            </a:r>
            <a:endParaRPr dirty="0"/>
          </a:p>
        </p:txBody>
      </p:sp>
      <p:sp>
        <p:nvSpPr>
          <p:cNvPr id="91" name="Google Shape;91;p1"/>
          <p:cNvSpPr/>
          <p:nvPr/>
        </p:nvSpPr>
        <p:spPr>
          <a:xfrm>
            <a:off x="8631380" y="2132948"/>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Sample HPC/Gateways Exercise</a:t>
            </a:r>
            <a:endParaRPr/>
          </a:p>
        </p:txBody>
      </p:sp>
      <p:sp>
        <p:nvSpPr>
          <p:cNvPr id="92" name="Google Shape;92;p1"/>
          <p:cNvSpPr/>
          <p:nvPr/>
        </p:nvSpPr>
        <p:spPr>
          <a:xfrm>
            <a:off x="8621670" y="12787762"/>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Resource Needs/List</a:t>
            </a:r>
            <a:endParaRPr dirty="0"/>
          </a:p>
        </p:txBody>
      </p:sp>
      <p:sp>
        <p:nvSpPr>
          <p:cNvPr id="93" name="Google Shape;93;p1"/>
          <p:cNvSpPr/>
          <p:nvPr/>
        </p:nvSpPr>
        <p:spPr>
          <a:xfrm>
            <a:off x="16971815" y="2145573"/>
            <a:ext cx="1527048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Gateway Community Mentor Suggestions</a:t>
            </a:r>
            <a:endParaRPr dirty="0"/>
          </a:p>
        </p:txBody>
      </p:sp>
      <p:sp>
        <p:nvSpPr>
          <p:cNvPr id="94" name="Google Shape;94;p1"/>
          <p:cNvSpPr/>
          <p:nvPr/>
        </p:nvSpPr>
        <p:spPr>
          <a:xfrm>
            <a:off x="16981532" y="10591011"/>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Resources / Science Gateways </a:t>
            </a:r>
            <a:endParaRPr dirty="0"/>
          </a:p>
        </p:txBody>
      </p:sp>
      <p:sp>
        <p:nvSpPr>
          <p:cNvPr id="95" name="Google Shape;95;p1"/>
          <p:cNvSpPr/>
          <p:nvPr/>
        </p:nvSpPr>
        <p:spPr>
          <a:xfrm>
            <a:off x="16981532" y="14449867"/>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Proposed Curriculum Changes</a:t>
            </a:r>
            <a:endParaRPr dirty="0"/>
          </a:p>
        </p:txBody>
      </p:sp>
      <p:sp>
        <p:nvSpPr>
          <p:cNvPr id="97" name="Google Shape;97;p1"/>
          <p:cNvSpPr/>
          <p:nvPr/>
        </p:nvSpPr>
        <p:spPr>
          <a:xfrm>
            <a:off x="24885250" y="3105304"/>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Possible Expansions</a:t>
            </a:r>
            <a:endParaRPr/>
          </a:p>
        </p:txBody>
      </p:sp>
      <p:sp>
        <p:nvSpPr>
          <p:cNvPr id="98" name="Google Shape;98;p1"/>
          <p:cNvSpPr txBox="1"/>
          <p:nvPr/>
        </p:nvSpPr>
        <p:spPr>
          <a:xfrm>
            <a:off x="290920" y="15566909"/>
            <a:ext cx="7315200" cy="39087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dirty="0">
                <a:solidFill>
                  <a:srgbClr val="000000"/>
                </a:solidFill>
                <a:latin typeface="Open Sans"/>
                <a:ea typeface="Open Sans"/>
                <a:cs typeface="Open Sans"/>
                <a:sym typeface="Open Sans"/>
              </a:rPr>
              <a:t>The revised course will be implemented in the Spring 2024 semester. </a:t>
            </a:r>
          </a:p>
          <a:p>
            <a:pPr marL="0" marR="0" lvl="0" indent="0" algn="l" rtl="0">
              <a:spcBef>
                <a:spcPts val="0"/>
              </a:spcBef>
              <a:spcAft>
                <a:spcPts val="0"/>
              </a:spcAft>
              <a:buNone/>
            </a:pPr>
            <a:endParaRPr lang="en-US" sz="2800" dirty="0">
              <a:latin typeface="Open Sans"/>
              <a:ea typeface="Open Sans"/>
              <a:cs typeface="Open Sans"/>
              <a:sym typeface="Open Sans"/>
            </a:endParaRPr>
          </a:p>
          <a:p>
            <a:pPr marL="0" marR="0" lvl="0" indent="0" algn="l" rtl="0">
              <a:spcBef>
                <a:spcPts val="0"/>
              </a:spcBef>
              <a:spcAft>
                <a:spcPts val="0"/>
              </a:spcAft>
              <a:buNone/>
            </a:pPr>
            <a:r>
              <a:rPr lang="en-US" sz="2800" dirty="0">
                <a:solidFill>
                  <a:schemeClr val="dk1"/>
                </a:solidFill>
                <a:latin typeface="Open Sans"/>
                <a:ea typeface="Open Sans"/>
                <a:cs typeface="Open Sans"/>
                <a:sym typeface="Open Sans"/>
              </a:rPr>
              <a:t>In the interim, course content will be developed with input from various sources, including experts in the field of High Performance Computing, the chair of the department and the mentors for this </a:t>
            </a:r>
            <a:r>
              <a:rPr lang="en-US" sz="2400" dirty="0">
                <a:solidFill>
                  <a:schemeClr val="dk1"/>
                </a:solidFill>
                <a:latin typeface="Open Sans"/>
                <a:ea typeface="Open Sans"/>
                <a:cs typeface="Open Sans"/>
                <a:sym typeface="Open Sans"/>
              </a:rPr>
              <a:t>project.</a:t>
            </a:r>
            <a:endParaRPr sz="2400" dirty="0">
              <a:solidFill>
                <a:schemeClr val="dk1"/>
              </a:solidFill>
              <a:latin typeface="Calibri"/>
              <a:ea typeface="Calibri"/>
              <a:cs typeface="Calibri"/>
              <a:sym typeface="Calibri"/>
            </a:endParaRPr>
          </a:p>
        </p:txBody>
      </p:sp>
      <p:sp>
        <p:nvSpPr>
          <p:cNvPr id="99" name="Google Shape;99;p1"/>
          <p:cNvSpPr txBox="1"/>
          <p:nvPr/>
        </p:nvSpPr>
        <p:spPr>
          <a:xfrm>
            <a:off x="8631380" y="2785653"/>
            <a:ext cx="7315200" cy="95718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Some Sample Exercises that students will be assigned may include:</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r>
              <a:rPr lang="en-US" sz="2800" dirty="0">
                <a:solidFill>
                  <a:schemeClr val="dk1"/>
                </a:solidFill>
                <a:latin typeface="Calibri"/>
                <a:ea typeface="Calibri"/>
                <a:cs typeface="Calibri"/>
                <a:sym typeface="Calibri"/>
              </a:rPr>
              <a:t>1. Create an electronic portfolio using </a:t>
            </a:r>
            <a:r>
              <a:rPr lang="en-US" sz="2800" dirty="0" err="1">
                <a:solidFill>
                  <a:schemeClr val="dk1"/>
                </a:solidFill>
                <a:latin typeface="Calibri"/>
                <a:ea typeface="Calibri"/>
                <a:cs typeface="Calibri"/>
                <a:sym typeface="Calibri"/>
              </a:rPr>
              <a:t>Github</a:t>
            </a:r>
            <a:endParaRPr lang="en-US" sz="2800" dirty="0">
              <a:solidFill>
                <a:schemeClr val="dk1"/>
              </a:solidFill>
              <a:latin typeface="Calibri"/>
              <a:ea typeface="Calibri"/>
              <a:cs typeface="Calibri"/>
              <a:sym typeface="Calibri"/>
            </a:endParaRPr>
          </a:p>
          <a:p>
            <a:pPr lvl="3"/>
            <a:r>
              <a:rPr lang="en-US" sz="2800" dirty="0">
                <a:solidFill>
                  <a:schemeClr val="dk1"/>
                </a:solidFill>
                <a:latin typeface="Calibri"/>
                <a:ea typeface="Calibri"/>
                <a:cs typeface="Calibri"/>
                <a:sym typeface="Calibri"/>
              </a:rPr>
              <a:t>Get familiar with GitHub using online tutorials</a:t>
            </a:r>
          </a:p>
          <a:p>
            <a:pPr lvl="3"/>
            <a:r>
              <a:rPr lang="en-US" sz="2800" dirty="0">
                <a:solidFill>
                  <a:schemeClr val="dk1"/>
                </a:solidFill>
                <a:latin typeface="Calibri"/>
                <a:ea typeface="Calibri"/>
                <a:cs typeface="Calibri"/>
                <a:sym typeface="Calibri"/>
              </a:rPr>
              <a:t>Set up a GitHub account and repository</a:t>
            </a:r>
          </a:p>
          <a:p>
            <a:pPr lvl="3"/>
            <a:r>
              <a:rPr lang="en-US" sz="2800" dirty="0">
                <a:solidFill>
                  <a:schemeClr val="dk1"/>
                </a:solidFill>
                <a:latin typeface="Calibri"/>
                <a:ea typeface="Calibri"/>
                <a:cs typeface="Calibri"/>
                <a:sym typeface="Calibri"/>
              </a:rPr>
              <a:t>Create a README file in the repository with background information about the student</a:t>
            </a:r>
          </a:p>
          <a:p>
            <a:pPr lvl="3"/>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2. Get familiar with SSH and the Linux command</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line using online tutorials and games </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3.  Create an AWS Educate account and begin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learning about cloud services such as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cloud computing</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4. Create a Google for Education account for use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on projects that they will be doing later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in their studies </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5. Divide the class into teams and have each team to  build a small cluster </a:t>
            </a:r>
          </a:p>
        </p:txBody>
      </p:sp>
      <p:sp>
        <p:nvSpPr>
          <p:cNvPr id="100" name="Google Shape;100;p1"/>
          <p:cNvSpPr txBox="1"/>
          <p:nvPr/>
        </p:nvSpPr>
        <p:spPr>
          <a:xfrm>
            <a:off x="8621670" y="13290076"/>
            <a:ext cx="7315200" cy="54476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1200"/>
              </a:spcBef>
              <a:spcAft>
                <a:spcPts val="0"/>
              </a:spcAft>
              <a:buClr>
                <a:srgbClr val="000000"/>
              </a:buClr>
              <a:buSzPts val="2400"/>
              <a:buFont typeface="Arial"/>
              <a:buChar char="•"/>
            </a:pPr>
            <a:r>
              <a:rPr lang="en-US" sz="2800" b="0" i="0" u="none" strike="noStrike" cap="none" dirty="0">
                <a:solidFill>
                  <a:srgbClr val="000000"/>
                </a:solidFill>
                <a:latin typeface="Open Sans"/>
                <a:ea typeface="Open Sans"/>
                <a:cs typeface="Open Sans"/>
                <a:sym typeface="Open Sans"/>
              </a:rPr>
              <a:t>Introduction to SSH at:                  </a:t>
            </a:r>
            <a:r>
              <a:rPr lang="en-US" sz="2000" b="0" i="0" u="none" strike="noStrike" cap="none" dirty="0">
                <a:solidFill>
                  <a:srgbClr val="000000"/>
                </a:solidFill>
                <a:latin typeface="Open Sans"/>
                <a:ea typeface="Open Sans"/>
                <a:cs typeface="Open Sans"/>
                <a:sym typeface="Open Sans"/>
              </a:rPr>
              <a:t>wikihow.com/Use-SSH</a:t>
            </a: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Introduction to the Linux Command Line </a:t>
            </a:r>
            <a:r>
              <a:rPr lang="en-US" sz="2000" dirty="0">
                <a:latin typeface="Open Sans"/>
                <a:ea typeface="Open Sans"/>
                <a:cs typeface="Open Sans"/>
                <a:sym typeface="Open Sans"/>
              </a:rPr>
              <a:t>overthewire.org/wargames/bandit</a:t>
            </a: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Introduction to GitHub at:   </a:t>
            </a:r>
            <a:r>
              <a:rPr lang="en-US" sz="2000" dirty="0">
                <a:latin typeface="Open Sans"/>
                <a:ea typeface="Open Sans"/>
                <a:cs typeface="Open Sans"/>
                <a:sym typeface="Open Sans"/>
              </a:rPr>
              <a:t>docs.github.com/</a:t>
            </a:r>
            <a:r>
              <a:rPr lang="en-US" sz="2000" dirty="0" err="1">
                <a:latin typeface="Open Sans"/>
                <a:ea typeface="Open Sans"/>
                <a:cs typeface="Open Sans"/>
                <a:sym typeface="Open Sans"/>
              </a:rPr>
              <a:t>en</a:t>
            </a:r>
            <a:r>
              <a:rPr lang="en-US" sz="2000" dirty="0">
                <a:latin typeface="Open Sans"/>
                <a:ea typeface="Open Sans"/>
                <a:cs typeface="Open Sans"/>
                <a:sym typeface="Open Sans"/>
              </a:rPr>
              <a:t>/get-started/</a:t>
            </a:r>
            <a:r>
              <a:rPr lang="en-US" sz="2000" dirty="0" err="1">
                <a:latin typeface="Open Sans"/>
                <a:ea typeface="Open Sans"/>
                <a:cs typeface="Open Sans"/>
                <a:sym typeface="Open Sans"/>
              </a:rPr>
              <a:t>quickstart</a:t>
            </a:r>
            <a:r>
              <a:rPr lang="en-US" sz="2000" dirty="0">
                <a:latin typeface="Open Sans"/>
                <a:ea typeface="Open Sans"/>
                <a:cs typeface="Open Sans"/>
                <a:sym typeface="Open Sans"/>
              </a:rPr>
              <a:t>/hello-world</a:t>
            </a: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Introduction to Version Control at: </a:t>
            </a:r>
            <a:r>
              <a:rPr lang="en-US" sz="2000" dirty="0">
                <a:latin typeface="Open Sans"/>
                <a:ea typeface="Open Sans"/>
                <a:cs typeface="Open Sans"/>
                <a:sym typeface="Open Sans"/>
              </a:rPr>
              <a:t>swcarpentry.github.io/git-novice</a:t>
            </a: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Introduction to VS Code at: </a:t>
            </a:r>
            <a:r>
              <a:rPr lang="en-US" sz="2000" dirty="0">
                <a:latin typeface="Open Sans"/>
                <a:ea typeface="Open Sans"/>
                <a:cs typeface="Open Sans"/>
                <a:sym typeface="Open Sans"/>
              </a:rPr>
              <a:t>code.visualstudio.com/docs/</a:t>
            </a:r>
            <a:r>
              <a:rPr lang="en-US" sz="2000" dirty="0" err="1">
                <a:latin typeface="Open Sans"/>
                <a:ea typeface="Open Sans"/>
                <a:cs typeface="Open Sans"/>
                <a:sym typeface="Open Sans"/>
              </a:rPr>
              <a:t>getstarted</a:t>
            </a:r>
            <a:r>
              <a:rPr lang="en-US" sz="2000" dirty="0">
                <a:latin typeface="Open Sans"/>
                <a:ea typeface="Open Sans"/>
                <a:cs typeface="Open Sans"/>
                <a:sym typeface="Open Sans"/>
              </a:rPr>
              <a:t>/</a:t>
            </a:r>
            <a:r>
              <a:rPr lang="en-US" sz="2000" dirty="0" err="1">
                <a:latin typeface="Open Sans"/>
                <a:ea typeface="Open Sans"/>
                <a:cs typeface="Open Sans"/>
                <a:sym typeface="Open Sans"/>
              </a:rPr>
              <a:t>introvideos</a:t>
            </a:r>
            <a:endParaRPr lang="en-US" sz="2000" dirty="0">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800" dirty="0">
                <a:latin typeface="Open Sans"/>
                <a:ea typeface="Open Sans"/>
                <a:cs typeface="Open Sans"/>
                <a:sym typeface="Open Sans"/>
              </a:rPr>
              <a:t>Introduction to GitHub </a:t>
            </a:r>
            <a:r>
              <a:rPr lang="en-US" sz="2800" dirty="0" err="1">
                <a:latin typeface="Open Sans"/>
                <a:ea typeface="Open Sans"/>
                <a:cs typeface="Open Sans"/>
                <a:sym typeface="Open Sans"/>
              </a:rPr>
              <a:t>CodeSpaces</a:t>
            </a:r>
            <a:r>
              <a:rPr lang="en-US" sz="2800" dirty="0">
                <a:latin typeface="Open Sans"/>
                <a:ea typeface="Open Sans"/>
                <a:cs typeface="Open Sans"/>
                <a:sym typeface="Open Sans"/>
              </a:rPr>
              <a:t> at: </a:t>
            </a:r>
            <a:r>
              <a:rPr lang="en-US" sz="2000" dirty="0">
                <a:latin typeface="Open Sans"/>
                <a:ea typeface="Open Sans"/>
                <a:cs typeface="Open Sans"/>
                <a:sym typeface="Open Sans"/>
              </a:rPr>
              <a:t>education.github.com/experiences/</a:t>
            </a:r>
            <a:r>
              <a:rPr lang="en-US" sz="2000" dirty="0" err="1">
                <a:latin typeface="Open Sans"/>
                <a:ea typeface="Open Sans"/>
                <a:cs typeface="Open Sans"/>
                <a:sym typeface="Open Sans"/>
              </a:rPr>
              <a:t>primer_codespaces</a:t>
            </a:r>
            <a:endParaRPr lang="en-US" sz="2000" dirty="0">
              <a:latin typeface="Open Sans"/>
              <a:ea typeface="Open Sans"/>
              <a:cs typeface="Open Sans"/>
              <a:sym typeface="Open Sans"/>
            </a:endParaRPr>
          </a:p>
        </p:txBody>
      </p:sp>
      <p:sp>
        <p:nvSpPr>
          <p:cNvPr id="101" name="Google Shape;101;p1"/>
          <p:cNvSpPr txBox="1"/>
          <p:nvPr/>
        </p:nvSpPr>
        <p:spPr>
          <a:xfrm>
            <a:off x="16981532" y="14927252"/>
            <a:ext cx="7315200" cy="6124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dirty="0">
                <a:solidFill>
                  <a:srgbClr val="000000"/>
                </a:solidFill>
                <a:latin typeface="Open Sans"/>
                <a:ea typeface="Open Sans"/>
                <a:cs typeface="Open Sans"/>
                <a:sym typeface="Open Sans"/>
              </a:rPr>
              <a:t>Introducin</a:t>
            </a:r>
            <a:r>
              <a:rPr lang="en-US" sz="2800" dirty="0">
                <a:latin typeface="Open Sans"/>
                <a:ea typeface="Open Sans"/>
                <a:cs typeface="Open Sans"/>
                <a:sym typeface="Open Sans"/>
              </a:rPr>
              <a:t>g freshmen to High Performance Computing will be done in the context of the history and basic information about computers. The module on computers includes the history of computing devices from tally sticks to supercomputers. When the students reach the period of the internet and its role in computing, students will be directed to online resources to learn about different cloud services, including online repositories and version control, cloud computing and high-performance remote computing.</a:t>
            </a:r>
            <a:endParaRPr sz="2800" dirty="0"/>
          </a:p>
        </p:txBody>
      </p:sp>
      <p:sp>
        <p:nvSpPr>
          <p:cNvPr id="103" name="Google Shape;103;p1"/>
          <p:cNvSpPr txBox="1"/>
          <p:nvPr/>
        </p:nvSpPr>
        <p:spPr>
          <a:xfrm>
            <a:off x="24885250" y="3708934"/>
            <a:ext cx="73152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dirty="0">
                <a:solidFill>
                  <a:srgbClr val="000000"/>
                </a:solidFill>
                <a:latin typeface="Open Sans"/>
                <a:ea typeface="Open Sans"/>
                <a:cs typeface="Open Sans"/>
                <a:sym typeface="Open Sans"/>
              </a:rPr>
              <a:t>Expanding the curricula in various programming classes has been proposed. </a:t>
            </a:r>
          </a:p>
          <a:p>
            <a:pPr marL="0" marR="0" lvl="0" indent="0" algn="l" rtl="0">
              <a:spcBef>
                <a:spcPts val="0"/>
              </a:spcBef>
              <a:spcAft>
                <a:spcPts val="0"/>
              </a:spcAft>
              <a:buNone/>
            </a:pPr>
            <a:endParaRPr lang="en-US" sz="2400" b="0" i="0" dirty="0">
              <a:solidFill>
                <a:srgbClr val="000000"/>
              </a:solidFill>
              <a:latin typeface="Open Sans"/>
              <a:ea typeface="Open Sans"/>
              <a:cs typeface="Open Sans"/>
              <a:sym typeface="Open Sans"/>
            </a:endParaRPr>
          </a:p>
          <a:p>
            <a:pPr marL="457200" marR="0" lvl="0" indent="-457200" algn="l" rtl="0">
              <a:spcBef>
                <a:spcPts val="0"/>
              </a:spcBef>
              <a:spcAft>
                <a:spcPts val="0"/>
              </a:spcAft>
              <a:buAutoNum type="arabicPeriod"/>
            </a:pPr>
            <a:r>
              <a:rPr lang="en-US" sz="2400" dirty="0">
                <a:latin typeface="Open Sans"/>
                <a:ea typeface="Open Sans"/>
                <a:cs typeface="Open Sans"/>
                <a:sym typeface="Open Sans"/>
              </a:rPr>
              <a:t>Programming on remote clusters for programming classes</a:t>
            </a:r>
          </a:p>
          <a:p>
            <a:pPr marL="342900" marR="0" lvl="0" indent="-342900" algn="l" rtl="0">
              <a:spcBef>
                <a:spcPts val="0"/>
              </a:spcBef>
              <a:spcAft>
                <a:spcPts val="0"/>
              </a:spcAft>
              <a:buAutoNum type="arabicPeriod"/>
            </a:pPr>
            <a:r>
              <a:rPr lang="en-US" sz="2400" dirty="0">
                <a:latin typeface="Open Sans"/>
                <a:ea typeface="Open Sans"/>
                <a:cs typeface="Open Sans"/>
                <a:sym typeface="Open Sans"/>
              </a:rPr>
              <a:t>Programming for multiple threads for operating system classes</a:t>
            </a:r>
          </a:p>
          <a:p>
            <a:pPr marL="342900" marR="0" lvl="0" indent="-342900" algn="l" rtl="0">
              <a:spcBef>
                <a:spcPts val="0"/>
              </a:spcBef>
              <a:spcAft>
                <a:spcPts val="0"/>
              </a:spcAft>
              <a:buAutoNum type="arabicPeriod"/>
            </a:pPr>
            <a:r>
              <a:rPr lang="en-US" sz="2400" dirty="0">
                <a:latin typeface="Open Sans"/>
                <a:ea typeface="Open Sans"/>
                <a:cs typeface="Open Sans"/>
                <a:sym typeface="Open Sans"/>
              </a:rPr>
              <a:t>Programming for GPUs for algorithm design and analysis classes</a:t>
            </a:r>
          </a:p>
          <a:p>
            <a:pPr marR="0" lvl="0" algn="l" rtl="0">
              <a:spcBef>
                <a:spcPts val="0"/>
              </a:spcBef>
              <a:spcAft>
                <a:spcPts val="0"/>
              </a:spcAft>
            </a:pPr>
            <a:endParaRPr lang="en-US" sz="2400" dirty="0">
              <a:latin typeface="Open Sans"/>
              <a:ea typeface="Open Sans"/>
              <a:cs typeface="Open Sans"/>
              <a:sym typeface="Open Sans"/>
            </a:endParaRPr>
          </a:p>
          <a:p>
            <a:pPr marR="0" lvl="0" algn="l" rtl="0">
              <a:spcBef>
                <a:spcPts val="0"/>
              </a:spcBef>
              <a:spcAft>
                <a:spcPts val="0"/>
              </a:spcAft>
            </a:pPr>
            <a:r>
              <a:rPr lang="en-US" sz="2400" dirty="0">
                <a:latin typeface="Open Sans"/>
                <a:ea typeface="Open Sans"/>
                <a:cs typeface="Open Sans"/>
                <a:sym typeface="Open Sans"/>
              </a:rPr>
              <a:t>By integrating High Performance Computing concepts into a series of classes, students will likely graduate feeling more comfortable with the technologies, concepts and processes.</a:t>
            </a:r>
            <a:endParaRPr dirty="0"/>
          </a:p>
        </p:txBody>
      </p:sp>
      <p:pic>
        <p:nvPicPr>
          <p:cNvPr id="104" name="Google Shape;104;p1"/>
          <p:cNvPicPr preferRelativeResize="0"/>
          <p:nvPr/>
        </p:nvPicPr>
        <p:blipFill rotWithShape="1">
          <a:blip r:embed="rId3">
            <a:alphaModFix/>
          </a:blip>
          <a:srcRect/>
          <a:stretch/>
        </p:blipFill>
        <p:spPr>
          <a:xfrm>
            <a:off x="31054512" y="30819"/>
            <a:ext cx="1463040" cy="1463040"/>
          </a:xfrm>
          <a:prstGeom prst="rect">
            <a:avLst/>
          </a:prstGeom>
          <a:noFill/>
          <a:ln>
            <a:noFill/>
          </a:ln>
        </p:spPr>
      </p:pic>
      <p:sp>
        <p:nvSpPr>
          <p:cNvPr id="105" name="Google Shape;105;p1"/>
          <p:cNvSpPr txBox="1"/>
          <p:nvPr/>
        </p:nvSpPr>
        <p:spPr>
          <a:xfrm>
            <a:off x="30709811" y="1479012"/>
            <a:ext cx="215244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a:solidFill>
                  <a:schemeClr val="lt1"/>
                </a:solidFill>
                <a:latin typeface="Arial"/>
                <a:ea typeface="Arial"/>
                <a:cs typeface="Arial"/>
                <a:sym typeface="Arial"/>
              </a:rPr>
              <a:t>SG</a:t>
            </a:r>
            <a:r>
              <a:rPr lang="en-US">
                <a:solidFill>
                  <a:schemeClr val="lt1"/>
                </a:solidFill>
              </a:rPr>
              <a:t>X3</a:t>
            </a:r>
            <a:r>
              <a:rPr lang="en-US" sz="1400" b="0" i="0">
                <a:solidFill>
                  <a:schemeClr val="lt1"/>
                </a:solidFill>
                <a:latin typeface="Arial"/>
                <a:ea typeface="Arial"/>
                <a:cs typeface="Arial"/>
                <a:sym typeface="Arial"/>
              </a:rPr>
              <a:t> award # </a:t>
            </a:r>
            <a:r>
              <a:rPr lang="en-US">
                <a:solidFill>
                  <a:schemeClr val="lt1"/>
                </a:solidFill>
              </a:rPr>
              <a:t>2231406</a:t>
            </a:r>
            <a:endParaRPr/>
          </a:p>
        </p:txBody>
      </p:sp>
      <p:sp>
        <p:nvSpPr>
          <p:cNvPr id="106" name="Google Shape;106;p1"/>
          <p:cNvSpPr txBox="1"/>
          <p:nvPr/>
        </p:nvSpPr>
        <p:spPr>
          <a:xfrm>
            <a:off x="2132900" y="171311"/>
            <a:ext cx="2857691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i="0" u="none" strike="noStrike" dirty="0">
                <a:solidFill>
                  <a:srgbClr val="2B2B5F"/>
                </a:solidFill>
                <a:latin typeface="Calibri"/>
                <a:ea typeface="Calibri"/>
                <a:cs typeface="Calibri"/>
                <a:sym typeface="Calibri"/>
              </a:rPr>
              <a:t>Introducing High Performance Computing Concepts to Freshmen</a:t>
            </a:r>
            <a:endParaRPr sz="8000" b="1" dirty="0">
              <a:solidFill>
                <a:srgbClr val="2B2B5F"/>
              </a:solidFill>
            </a:endParaRPr>
          </a:p>
        </p:txBody>
      </p:sp>
      <p:sp>
        <p:nvSpPr>
          <p:cNvPr id="107" name="Google Shape;107;p1"/>
          <p:cNvSpPr/>
          <p:nvPr/>
        </p:nvSpPr>
        <p:spPr>
          <a:xfrm>
            <a:off x="26691602" y="10454531"/>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latin typeface="Calibri"/>
                <a:ea typeface="Calibri"/>
                <a:cs typeface="Calibri"/>
                <a:sym typeface="Calibri"/>
              </a:rPr>
              <a:t>Andrew Overton</a:t>
            </a:r>
            <a:endParaRPr sz="2400" dirty="0"/>
          </a:p>
          <a:p>
            <a:pPr marL="0" marR="0" lvl="0" indent="0" algn="l" rtl="0">
              <a:spcBef>
                <a:spcPts val="0"/>
              </a:spcBef>
              <a:spcAft>
                <a:spcPts val="0"/>
              </a:spcAft>
              <a:buNone/>
            </a:pPr>
            <a:r>
              <a:rPr lang="en-US" sz="2400" dirty="0">
                <a:latin typeface="Calibri"/>
                <a:ea typeface="Calibri"/>
                <a:cs typeface="Calibri"/>
                <a:sym typeface="Calibri"/>
              </a:rPr>
              <a:t>Jackson State University</a:t>
            </a:r>
            <a:endParaRPr sz="2400" dirty="0"/>
          </a:p>
          <a:p>
            <a:pPr marL="0" marR="0" lvl="0" indent="0" algn="l" rtl="0">
              <a:spcBef>
                <a:spcPts val="0"/>
              </a:spcBef>
              <a:spcAft>
                <a:spcPts val="0"/>
              </a:spcAft>
              <a:buNone/>
            </a:pPr>
            <a:r>
              <a:rPr lang="en-US" sz="2400" dirty="0">
                <a:latin typeface="Calibri"/>
                <a:ea typeface="Calibri"/>
                <a:cs typeface="Calibri"/>
                <a:sym typeface="Calibri"/>
              </a:rPr>
              <a:t>andrew.j.overton@jsums.edu</a:t>
            </a:r>
            <a:endParaRPr sz="2400" dirty="0">
              <a:solidFill>
                <a:srgbClr val="000000"/>
              </a:solidFill>
              <a:latin typeface="Times New Roman"/>
              <a:ea typeface="Times New Roman"/>
              <a:cs typeface="Times New Roman"/>
              <a:sym typeface="Times New Roman"/>
            </a:endParaRPr>
          </a:p>
        </p:txBody>
      </p:sp>
      <p:sp>
        <p:nvSpPr>
          <p:cNvPr id="110" name="Google Shape;110;p1"/>
          <p:cNvSpPr/>
          <p:nvPr/>
        </p:nvSpPr>
        <p:spPr>
          <a:xfrm>
            <a:off x="26691602" y="13039249"/>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Dr. Jacqueline Jackson</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Jackson State University</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jacqueline.m.Jackson@jsums.edu</a:t>
            </a:r>
            <a:endParaRPr sz="2400" dirty="0">
              <a:solidFill>
                <a:schemeClr val="dk1"/>
              </a:solidFill>
              <a:latin typeface="Times New Roman"/>
              <a:ea typeface="Times New Roman"/>
              <a:cs typeface="Times New Roman"/>
              <a:sym typeface="Times New Roman"/>
            </a:endParaRPr>
          </a:p>
        </p:txBody>
      </p:sp>
      <p:sp>
        <p:nvSpPr>
          <p:cNvPr id="111" name="Google Shape;111;p1"/>
          <p:cNvSpPr/>
          <p:nvPr/>
        </p:nvSpPr>
        <p:spPr>
          <a:xfrm>
            <a:off x="26691602" y="15623967"/>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HPC/Gateways Mentor</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Dr. Alfred Watkins</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Morehouse College</a:t>
            </a:r>
            <a:endParaRPr sz="2400" dirty="0"/>
          </a:p>
          <a:p>
            <a:pPr marL="0" marR="0" lvl="0" indent="0" algn="l" rtl="0">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alfred.watkins@morehouse.edu</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113" name="Google Shape;113;p1"/>
          <p:cNvSpPr/>
          <p:nvPr/>
        </p:nvSpPr>
        <p:spPr>
          <a:xfrm>
            <a:off x="24885250" y="9686718"/>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Authors</a:t>
            </a:r>
            <a:endParaRPr/>
          </a:p>
        </p:txBody>
      </p:sp>
      <p:sp>
        <p:nvSpPr>
          <p:cNvPr id="114" name="Google Shape;114;p1"/>
          <p:cNvSpPr/>
          <p:nvPr/>
        </p:nvSpPr>
        <p:spPr>
          <a:xfrm>
            <a:off x="0" y="20326050"/>
            <a:ext cx="6291900" cy="1575300"/>
          </a:xfrm>
          <a:prstGeom prst="rect">
            <a:avLst/>
          </a:prstGeom>
          <a:solidFill>
            <a:schemeClr val="accent4"/>
          </a:solidFill>
          <a:ln w="76200" cap="flat" cmpd="sng">
            <a:solidFill>
              <a:srgbClr val="2B2B5F"/>
            </a:solidFill>
            <a:prstDash val="solid"/>
            <a:miter lim="800000"/>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4000" b="1" i="0" u="none" strike="noStrike" cap="none">
                <a:solidFill>
                  <a:srgbClr val="2B2B5F"/>
                </a:solidFill>
                <a:latin typeface="Calibri"/>
                <a:ea typeface="Calibri"/>
                <a:cs typeface="Calibri"/>
                <a:sym typeface="Calibri"/>
              </a:rPr>
              <a:t>Your feedback</a:t>
            </a:r>
            <a:br>
              <a:rPr lang="en-US" sz="4000" b="1" i="0" u="none" strike="noStrike" cap="none">
                <a:solidFill>
                  <a:srgbClr val="2B2B5F"/>
                </a:solidFill>
                <a:latin typeface="Calibri"/>
                <a:ea typeface="Calibri"/>
                <a:cs typeface="Calibri"/>
                <a:sym typeface="Calibri"/>
              </a:rPr>
            </a:br>
            <a:r>
              <a:rPr lang="en-US" sz="4000" b="1" i="0" u="none" strike="noStrike" cap="none">
                <a:solidFill>
                  <a:srgbClr val="2B2B5F"/>
                </a:solidFill>
                <a:latin typeface="Calibri"/>
                <a:ea typeface="Calibri"/>
                <a:cs typeface="Calibri"/>
                <a:sym typeface="Calibri"/>
              </a:rPr>
              <a:t>is welcome</a:t>
            </a:r>
            <a:r>
              <a:rPr lang="en-US" sz="4000" b="1">
                <a:solidFill>
                  <a:srgbClr val="2B2B5F"/>
                </a:solidFill>
                <a:latin typeface="Calibri"/>
                <a:ea typeface="Calibri"/>
                <a:cs typeface="Calibri"/>
                <a:sym typeface="Calibri"/>
              </a:rPr>
              <a:t>!</a:t>
            </a:r>
            <a:r>
              <a:rPr lang="en-US" sz="4000" b="1" i="0" u="none" strike="noStrike" cap="none">
                <a:solidFill>
                  <a:srgbClr val="2B2B5F"/>
                </a:solidFill>
                <a:latin typeface="Calibri"/>
                <a:ea typeface="Calibri"/>
                <a:cs typeface="Calibri"/>
                <a:sym typeface="Calibri"/>
              </a:rPr>
              <a:t> </a:t>
            </a:r>
            <a:endParaRPr sz="4000" b="1" i="0" u="none" strike="noStrike" cap="none">
              <a:solidFill>
                <a:srgbClr val="2B2B5F"/>
              </a:solidFill>
              <a:latin typeface="Calibri"/>
              <a:ea typeface="Calibri"/>
              <a:cs typeface="Calibri"/>
              <a:sym typeface="Calibri"/>
            </a:endParaRPr>
          </a:p>
        </p:txBody>
      </p:sp>
      <p:pic>
        <p:nvPicPr>
          <p:cNvPr id="115" name="Google Shape;115;p1"/>
          <p:cNvPicPr preferRelativeResize="0"/>
          <p:nvPr/>
        </p:nvPicPr>
        <p:blipFill>
          <a:blip r:embed="rId4">
            <a:alphaModFix/>
          </a:blip>
          <a:stretch>
            <a:fillRect/>
          </a:stretch>
        </p:blipFill>
        <p:spPr>
          <a:xfrm>
            <a:off x="118250" y="82150"/>
            <a:ext cx="2014650" cy="2014650"/>
          </a:xfrm>
          <a:prstGeom prst="rect">
            <a:avLst/>
          </a:prstGeom>
          <a:noFill/>
          <a:ln>
            <a:noFill/>
          </a:ln>
        </p:spPr>
      </p:pic>
      <p:pic>
        <p:nvPicPr>
          <p:cNvPr id="116" name="Google Shape;116;p1"/>
          <p:cNvPicPr preferRelativeResize="0"/>
          <p:nvPr/>
        </p:nvPicPr>
        <p:blipFill>
          <a:blip r:embed="rId5">
            <a:alphaModFix/>
          </a:blip>
          <a:stretch>
            <a:fillRect/>
          </a:stretch>
        </p:blipFill>
        <p:spPr>
          <a:xfrm>
            <a:off x="3704150" y="20446938"/>
            <a:ext cx="952500" cy="1333500"/>
          </a:xfrm>
          <a:prstGeom prst="rect">
            <a:avLst/>
          </a:prstGeom>
          <a:noFill/>
          <a:ln>
            <a:noFill/>
          </a:ln>
        </p:spPr>
      </p:pic>
      <p:pic>
        <p:nvPicPr>
          <p:cNvPr id="117" name="Google Shape;117;p1"/>
          <p:cNvPicPr preferRelativeResize="0"/>
          <p:nvPr/>
        </p:nvPicPr>
        <p:blipFill rotWithShape="1">
          <a:blip r:embed="rId6">
            <a:alphaModFix/>
          </a:blip>
          <a:srcRect l="23954" r="30057" b="28891"/>
          <a:stretch/>
        </p:blipFill>
        <p:spPr>
          <a:xfrm>
            <a:off x="4872875" y="20510223"/>
            <a:ext cx="1206971" cy="1206950"/>
          </a:xfrm>
          <a:prstGeom prst="rect">
            <a:avLst/>
          </a:prstGeom>
          <a:noFill/>
          <a:ln w="19050" cap="flat" cmpd="sng">
            <a:solidFill>
              <a:srgbClr val="2B2B5F"/>
            </a:solidFill>
            <a:prstDash val="solid"/>
            <a:miter lim="8000"/>
            <a:headEnd type="none" w="sm" len="sm"/>
            <a:tailEnd type="none" w="sm" len="sm"/>
          </a:ln>
        </p:spPr>
      </p:pic>
      <p:pic>
        <p:nvPicPr>
          <p:cNvPr id="3" name="Picture 2" descr="A person with a beard and mustache&#10;&#10;Description automatically generated">
            <a:extLst>
              <a:ext uri="{FF2B5EF4-FFF2-40B4-BE49-F238E27FC236}">
                <a16:creationId xmlns:a16="http://schemas.microsoft.com/office/drawing/2014/main" id="{E58502A4-DEC3-B689-A9D6-9D3ADA9B229C}"/>
              </a:ext>
            </a:extLst>
          </p:cNvPr>
          <p:cNvPicPr>
            <a:picLocks noChangeAspect="1"/>
          </p:cNvPicPr>
          <p:nvPr/>
        </p:nvPicPr>
        <p:blipFill>
          <a:blip r:embed="rId7"/>
          <a:stretch>
            <a:fillRect/>
          </a:stretch>
        </p:blipFill>
        <p:spPr>
          <a:xfrm>
            <a:off x="24904645" y="10457009"/>
            <a:ext cx="1557745" cy="2336618"/>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22B3463A-CB41-6F41-515A-C95E52FBF510}"/>
              </a:ext>
            </a:extLst>
          </p:cNvPr>
          <p:cNvPicPr>
            <a:picLocks noChangeAspect="1"/>
          </p:cNvPicPr>
          <p:nvPr/>
        </p:nvPicPr>
        <p:blipFill>
          <a:blip r:embed="rId8"/>
          <a:stretch>
            <a:fillRect/>
          </a:stretch>
        </p:blipFill>
        <p:spPr>
          <a:xfrm rot="5400000">
            <a:off x="24638028" y="13354425"/>
            <a:ext cx="2132948" cy="1599711"/>
          </a:xfrm>
          <a:prstGeom prst="rect">
            <a:avLst/>
          </a:prstGeom>
        </p:spPr>
      </p:pic>
      <p:pic>
        <p:nvPicPr>
          <p:cNvPr id="9" name="Picture 8" descr="A person in a suit touching his chin&#10;&#10;Description automatically generated">
            <a:extLst>
              <a:ext uri="{FF2B5EF4-FFF2-40B4-BE49-F238E27FC236}">
                <a16:creationId xmlns:a16="http://schemas.microsoft.com/office/drawing/2014/main" id="{7D9097E2-8943-2C3D-FB75-6DB599B914BF}"/>
              </a:ext>
            </a:extLst>
          </p:cNvPr>
          <p:cNvPicPr>
            <a:picLocks noChangeAspect="1"/>
          </p:cNvPicPr>
          <p:nvPr/>
        </p:nvPicPr>
        <p:blipFill>
          <a:blip r:embed="rId9"/>
          <a:stretch>
            <a:fillRect/>
          </a:stretch>
        </p:blipFill>
        <p:spPr>
          <a:xfrm>
            <a:off x="24885250" y="15524353"/>
            <a:ext cx="1557745" cy="2336618"/>
          </a:xfrm>
          <a:prstGeom prst="rect">
            <a:avLst/>
          </a:prstGeom>
        </p:spPr>
      </p:pic>
      <p:pic>
        <p:nvPicPr>
          <p:cNvPr id="4" name="Picture 3" descr="A person taking a selfie&#10;&#10;Description automatically generated">
            <a:extLst>
              <a:ext uri="{FF2B5EF4-FFF2-40B4-BE49-F238E27FC236}">
                <a16:creationId xmlns:a16="http://schemas.microsoft.com/office/drawing/2014/main" id="{DB58806A-97E0-1506-606E-3B3312C2F19D}"/>
              </a:ext>
            </a:extLst>
          </p:cNvPr>
          <p:cNvPicPr>
            <a:picLocks noChangeAspect="1"/>
          </p:cNvPicPr>
          <p:nvPr/>
        </p:nvPicPr>
        <p:blipFill>
          <a:blip r:embed="rId10"/>
          <a:stretch>
            <a:fillRect/>
          </a:stretch>
        </p:blipFill>
        <p:spPr>
          <a:xfrm>
            <a:off x="24904645" y="18208562"/>
            <a:ext cx="2286000" cy="2286000"/>
          </a:xfrm>
          <a:prstGeom prst="rect">
            <a:avLst/>
          </a:prstGeom>
        </p:spPr>
      </p:pic>
      <p:sp>
        <p:nvSpPr>
          <p:cNvPr id="5" name="Google Shape;111;p1">
            <a:extLst>
              <a:ext uri="{FF2B5EF4-FFF2-40B4-BE49-F238E27FC236}">
                <a16:creationId xmlns:a16="http://schemas.microsoft.com/office/drawing/2014/main" id="{6886C3BE-D7D2-76A2-65F7-2FACB6396BA2}"/>
              </a:ext>
            </a:extLst>
          </p:cNvPr>
          <p:cNvSpPr/>
          <p:nvPr/>
        </p:nvSpPr>
        <p:spPr>
          <a:xfrm>
            <a:off x="27437625" y="18336988"/>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HPC/Gateways Mentor</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Fernanda </a:t>
            </a:r>
            <a:r>
              <a:rPr lang="en-US" sz="2400" dirty="0" err="1">
                <a:solidFill>
                  <a:schemeClr val="dk1"/>
                </a:solidFill>
                <a:latin typeface="Calibri"/>
                <a:ea typeface="Calibri"/>
                <a:cs typeface="Calibri"/>
                <a:sym typeface="Calibri"/>
              </a:rPr>
              <a:t>Foertter</a:t>
            </a:r>
            <a:endParaRPr sz="24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Voltron Data</a:t>
            </a:r>
            <a:endParaRPr sz="2400" dirty="0"/>
          </a:p>
          <a:p>
            <a:pPr marL="0" marR="0" lvl="0" indent="0" algn="l" rtl="0">
              <a:spcBef>
                <a:spcPts val="0"/>
              </a:spcBef>
              <a:spcAft>
                <a:spcPts val="0"/>
              </a:spcAft>
              <a:buNone/>
            </a:pPr>
            <a:r>
              <a:rPr lang="en-US"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fernanda@voltrondata.com</a:t>
            </a: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1981</TotalTime>
  <Words>801</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Open Sans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Wood</dc:creator>
  <cp:lastModifiedBy>Andrew Overton</cp:lastModifiedBy>
  <cp:revision>8</cp:revision>
  <dcterms:created xsi:type="dcterms:W3CDTF">2022-08-16T17:08:39Z</dcterms:created>
  <dcterms:modified xsi:type="dcterms:W3CDTF">2023-10-26T18:55:30Z</dcterms:modified>
</cp:coreProperties>
</file>